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sldIdLst>
    <p:sldId id="256" r:id="rId2"/>
    <p:sldId id="257" r:id="rId3"/>
    <p:sldId id="258" r:id="rId4"/>
    <p:sldId id="259" r:id="rId5"/>
    <p:sldId id="285" r:id="rId6"/>
    <p:sldId id="284" r:id="rId7"/>
    <p:sldId id="286" r:id="rId8"/>
    <p:sldId id="273" r:id="rId9"/>
    <p:sldId id="274" r:id="rId10"/>
    <p:sldId id="275" r:id="rId11"/>
    <p:sldId id="283" r:id="rId12"/>
    <p:sldId id="287" r:id="rId13"/>
    <p:sldId id="260" r:id="rId14"/>
    <p:sldId id="261" r:id="rId15"/>
    <p:sldId id="276" r:id="rId16"/>
    <p:sldId id="262" r:id="rId17"/>
    <p:sldId id="277" r:id="rId18"/>
    <p:sldId id="263" r:id="rId19"/>
    <p:sldId id="264" r:id="rId20"/>
    <p:sldId id="265" r:id="rId21"/>
    <p:sldId id="266" r:id="rId22"/>
    <p:sldId id="268" r:id="rId23"/>
    <p:sldId id="267" r:id="rId24"/>
    <p:sldId id="278" r:id="rId25"/>
    <p:sldId id="288" r:id="rId26"/>
    <p:sldId id="279" r:id="rId27"/>
    <p:sldId id="280" r:id="rId28"/>
    <p:sldId id="281" r:id="rId29"/>
    <p:sldId id="269" r:id="rId30"/>
    <p:sldId id="282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39" autoAdjust="0"/>
  </p:normalViewPr>
  <p:slideViewPr>
    <p:cSldViewPr>
      <p:cViewPr>
        <p:scale>
          <a:sx n="66" d="100"/>
          <a:sy n="66" d="100"/>
        </p:scale>
        <p:origin x="-127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E9B3-2E98-400C-8143-49B9C6D70340}" type="datetimeFigureOut">
              <a:rPr lang="tr-TR" smtClean="0"/>
              <a:pPr/>
              <a:t>22.12.2012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2CA-0A4A-452A-8980-8BC2E26A58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E9B3-2E98-400C-8143-49B9C6D70340}" type="datetimeFigureOut">
              <a:rPr lang="tr-TR" smtClean="0"/>
              <a:pPr/>
              <a:t>22.12.2012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2CA-0A4A-452A-8980-8BC2E26A58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E9B3-2E98-400C-8143-49B9C6D70340}" type="datetimeFigureOut">
              <a:rPr lang="tr-TR" smtClean="0"/>
              <a:pPr/>
              <a:t>22.12.2012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2CA-0A4A-452A-8980-8BC2E26A58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E9B3-2E98-400C-8143-49B9C6D70340}" type="datetimeFigureOut">
              <a:rPr lang="tr-TR" smtClean="0"/>
              <a:pPr/>
              <a:t>22.12.2012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2CA-0A4A-452A-8980-8BC2E26A58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E9B3-2E98-400C-8143-49B9C6D70340}" type="datetimeFigureOut">
              <a:rPr lang="tr-TR" smtClean="0"/>
              <a:pPr/>
              <a:t>22.12.2012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2CA-0A4A-452A-8980-8BC2E26A58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E9B3-2E98-400C-8143-49B9C6D70340}" type="datetimeFigureOut">
              <a:rPr lang="tr-TR" smtClean="0"/>
              <a:pPr/>
              <a:t>22.12.2012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2CA-0A4A-452A-8980-8BC2E26A58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E9B3-2E98-400C-8143-49B9C6D70340}" type="datetimeFigureOut">
              <a:rPr lang="tr-TR" smtClean="0"/>
              <a:pPr/>
              <a:t>22.12.2012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2CA-0A4A-452A-8980-8BC2E26A58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E9B3-2E98-400C-8143-49B9C6D70340}" type="datetimeFigureOut">
              <a:rPr lang="tr-TR" smtClean="0"/>
              <a:pPr/>
              <a:t>22.12.2012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2CA-0A4A-452A-8980-8BC2E26A58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E9B3-2E98-400C-8143-49B9C6D70340}" type="datetimeFigureOut">
              <a:rPr lang="tr-TR" smtClean="0"/>
              <a:pPr/>
              <a:t>22.12.2012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2CA-0A4A-452A-8980-8BC2E26A58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E9B3-2E98-400C-8143-49B9C6D70340}" type="datetimeFigureOut">
              <a:rPr lang="tr-TR" smtClean="0"/>
              <a:pPr/>
              <a:t>22.12.2012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2CA-0A4A-452A-8980-8BC2E26A583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E9B3-2E98-400C-8143-49B9C6D70340}" type="datetimeFigureOut">
              <a:rPr lang="tr-TR" smtClean="0"/>
              <a:pPr/>
              <a:t>22.12.2012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1322CA-0A4A-452A-8980-8BC2E26A583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E1322CA-0A4A-452A-8980-8BC2E26A583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FB6E9B3-2E98-400C-8143-49B9C6D70340}" type="datetimeFigureOut">
              <a:rPr lang="tr-TR" smtClean="0"/>
              <a:pPr/>
              <a:t>22.12.2012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ggenc\Desktop\Finans merkezi sunum\Görseller\BOOK 1 - MASTERPLAN_070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882" y="571186"/>
            <a:ext cx="78488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Benzer </a:t>
            </a:r>
            <a:r>
              <a:rPr lang="tr-TR" sz="2400" dirty="0"/>
              <a:t>şekilde </a:t>
            </a:r>
            <a:r>
              <a:rPr lang="tr-TR" sz="2400" dirty="0" smtClean="0"/>
              <a:t>Master </a:t>
            </a:r>
            <a:r>
              <a:rPr lang="tr-TR" sz="2400" dirty="0" err="1"/>
              <a:t>C</a:t>
            </a:r>
            <a:r>
              <a:rPr lang="tr-TR" sz="2400" dirty="0" err="1" smtClean="0"/>
              <a:t>ard</a:t>
            </a:r>
            <a:r>
              <a:rPr lang="tr-TR" sz="2400" dirty="0" smtClean="0"/>
              <a:t>’ </a:t>
            </a:r>
            <a:r>
              <a:rPr lang="tr-TR" sz="2400" dirty="0" err="1" smtClean="0"/>
              <a:t>ın</a:t>
            </a:r>
            <a:r>
              <a:rPr lang="tr-TR" sz="2400" dirty="0" smtClean="0"/>
              <a:t>  </a:t>
            </a:r>
            <a:r>
              <a:rPr lang="tr-TR" sz="2400" dirty="0"/>
              <a:t>önemli ticaret merkezleri araştırmasında </a:t>
            </a:r>
            <a:r>
              <a:rPr lang="tr-TR" sz="2400" dirty="0" smtClean="0"/>
              <a:t>biraz önce </a:t>
            </a:r>
            <a:r>
              <a:rPr lang="tr-TR" sz="2400" dirty="0"/>
              <a:t>sayılan kentlerden 7 tanesi  yer alırken, İstanbul 75 şehir arasında 64. sırada yer almıştır.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Bu araştırma yapılırken kriter olarak;</a:t>
            </a:r>
          </a:p>
          <a:p>
            <a:r>
              <a:rPr lang="tr-TR" sz="2400" dirty="0" smtClean="0"/>
              <a:t>                 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                 - Yasal ve Politik Çerçeve</a:t>
            </a:r>
          </a:p>
          <a:p>
            <a:r>
              <a:rPr lang="tr-TR" sz="2400" dirty="0" smtClean="0"/>
              <a:t>                  - Ekonomik istikrar</a:t>
            </a:r>
          </a:p>
          <a:p>
            <a:r>
              <a:rPr lang="tr-TR" sz="2400" dirty="0" smtClean="0"/>
              <a:t>                  - İş kurma ve yapabilme kolaylığı</a:t>
            </a:r>
          </a:p>
          <a:p>
            <a:r>
              <a:rPr lang="tr-TR" sz="2400" dirty="0" smtClean="0"/>
              <a:t>                  - Finansal akış</a:t>
            </a:r>
          </a:p>
          <a:p>
            <a:r>
              <a:rPr lang="tr-TR" sz="2400" dirty="0" smtClean="0"/>
              <a:t>                  - İş merkezi olma özelliği</a:t>
            </a:r>
          </a:p>
          <a:p>
            <a:r>
              <a:rPr lang="tr-TR" sz="2400" dirty="0" smtClean="0"/>
              <a:t>                  - Bilgi yaratma ve bilgi akışkanlığı</a:t>
            </a:r>
          </a:p>
          <a:p>
            <a:r>
              <a:rPr lang="tr-TR" sz="2400" dirty="0" smtClean="0"/>
              <a:t>                  - Şehrin </a:t>
            </a:r>
            <a:r>
              <a:rPr lang="tr-TR" sz="2400" dirty="0" err="1" smtClean="0"/>
              <a:t>yaşanabilirliği</a:t>
            </a:r>
            <a:r>
              <a:rPr lang="tr-TR" sz="2400" dirty="0" smtClean="0"/>
              <a:t> </a:t>
            </a:r>
          </a:p>
          <a:p>
            <a:endParaRPr lang="tr-TR" sz="2400" dirty="0" smtClean="0"/>
          </a:p>
          <a:p>
            <a:r>
              <a:rPr lang="tr-TR" sz="2400" dirty="0" smtClean="0"/>
              <a:t>kriterleri göz önünde bulundurul</a:t>
            </a:r>
            <a:r>
              <a:rPr lang="en-US" sz="2400" dirty="0" smtClean="0"/>
              <a:t>mu</a:t>
            </a:r>
            <a:r>
              <a:rPr lang="tr-TR" sz="2400" dirty="0"/>
              <a:t>ş</a:t>
            </a:r>
            <a:r>
              <a:rPr lang="en-US" sz="2400" dirty="0" smtClean="0"/>
              <a:t>t</a:t>
            </a:r>
            <a:r>
              <a:rPr lang="tr-TR" sz="2400" dirty="0" smtClean="0"/>
              <a:t>ur.</a:t>
            </a:r>
            <a:endParaRPr lang="tr-TR" sz="2400" dirty="0"/>
          </a:p>
          <a:p>
            <a:endParaRPr lang="tr-TR" sz="2000" dirty="0" smtClean="0"/>
          </a:p>
          <a:p>
            <a:endParaRPr lang="tr-TR" sz="2000" dirty="0" smtClean="0"/>
          </a:p>
        </p:txBody>
      </p:sp>
      <p:pic>
        <p:nvPicPr>
          <p:cNvPr id="5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02904" y="548680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r>
              <a:rPr lang="tr-TR" sz="2400" dirty="0"/>
              <a:t>Avrupa </a:t>
            </a:r>
            <a:r>
              <a:rPr lang="tr-TR" sz="2400" dirty="0" smtClean="0"/>
              <a:t>Birliği </a:t>
            </a:r>
            <a:r>
              <a:rPr lang="tr-TR" sz="2400" dirty="0"/>
              <a:t>ve özellikle </a:t>
            </a:r>
            <a:r>
              <a:rPr lang="tr-TR" sz="2400" dirty="0" smtClean="0"/>
              <a:t>Doğu </a:t>
            </a:r>
            <a:r>
              <a:rPr lang="tr-TR" sz="2400" dirty="0"/>
              <a:t>Avrupa ülkelerinin yaşamakta olduğu ekonomik sıkıntılar dikkate alındığında, İstanbul’ un  bölgenin en önemli finans ve ticaret merkezi olma şansının yüksek olduğu görülmektedir. 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pic>
        <p:nvPicPr>
          <p:cNvPr id="5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02904" y="548680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İstanbul’ un bu konudaki en büyük rakibi olarak kabul edilen Dubai Uluslararası Finans Merkezi, 2004 yılındaki kuruluşundan sonra</a:t>
            </a:r>
            <a:r>
              <a:rPr lang="en-US" sz="2400" dirty="0"/>
              <a:t>,</a:t>
            </a:r>
            <a:r>
              <a:rPr lang="tr-TR" sz="2400" dirty="0" smtClean="0"/>
              <a:t> Ortadoğu’ </a:t>
            </a:r>
            <a:r>
              <a:rPr lang="tr-TR" sz="2400" dirty="0" err="1" smtClean="0"/>
              <a:t>daki</a:t>
            </a:r>
            <a:r>
              <a:rPr lang="tr-TR" sz="2400" dirty="0" smtClean="0"/>
              <a:t> siyasal sıkıntılardan dolayı yeni bir rota arayan uluslararası ve bölgesel pek çok finansal kuruluşu bünyesinde toplamıştır.</a:t>
            </a:r>
          </a:p>
          <a:p>
            <a:endParaRPr lang="tr-TR" sz="2400" dirty="0" smtClean="0"/>
          </a:p>
          <a:p>
            <a:r>
              <a:rPr lang="tr-TR" sz="2400" dirty="0" smtClean="0"/>
              <a:t>Fakat 2008  krizinden sonra yabancı yatırımların Dubai’ ye olan ilgilerinin azalması, İstanbul’ un uluslararası finans merkezi olma yolundaki avantajını daha da arttırmıştır. </a:t>
            </a:r>
            <a:endParaRPr lang="tr-TR" sz="2400" dirty="0"/>
          </a:p>
          <a:p>
            <a:endParaRPr lang="tr-TR" sz="2400" dirty="0"/>
          </a:p>
        </p:txBody>
      </p:sp>
      <p:pic>
        <p:nvPicPr>
          <p:cNvPr id="5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51520" y="332656"/>
            <a:ext cx="79282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Tarihsel olarak zaten tanınan ve hali hazırda ulusal finans merkezi olan İstanbul’ un</a:t>
            </a:r>
            <a:r>
              <a:rPr lang="en-US" sz="2400" dirty="0"/>
              <a:t>,</a:t>
            </a:r>
            <a:r>
              <a:rPr lang="tr-TR" sz="2400" dirty="0" smtClean="0"/>
              <a:t> uluslararası bir finans merkezi olarak yeniden yapılandırılması diğer şehirler ile olan rekabet gücünü arttıracaktır.</a:t>
            </a:r>
          </a:p>
          <a:p>
            <a:endParaRPr lang="tr-TR" sz="2400" dirty="0"/>
          </a:p>
          <a:p>
            <a:r>
              <a:rPr lang="tr-TR" sz="2400" dirty="0" smtClean="0"/>
              <a:t>Bu güç Türkiye’nin Dünya finansal hizmetler pastasındaki payının artmasında etkili olacaktır.</a:t>
            </a:r>
          </a:p>
          <a:p>
            <a:endParaRPr lang="tr-TR" sz="2000" dirty="0"/>
          </a:p>
        </p:txBody>
      </p:sp>
      <p:pic>
        <p:nvPicPr>
          <p:cNvPr id="3" name="Picture 2" descr="C:\Users\Gurkan Genc\Desktop\Finans merkezi sunum\Görseller\görsel\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63838"/>
            <a:ext cx="5323004" cy="312945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851920" y="5700142"/>
            <a:ext cx="93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İstanbul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411760" y="269943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Proje Tanıtım Filmi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41832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ggenc\Desktop\Finans merkezi sunum\Görseller\BOOK 1 - MASTERPLAN_070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51520" y="4462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Proje Detayları</a:t>
            </a:r>
          </a:p>
          <a:p>
            <a:r>
              <a:rPr lang="tr-TR" sz="2400" dirty="0" smtClean="0"/>
              <a:t>İstanbul Uluslararası Finans Merkezi (ATAŞEHİR)</a:t>
            </a:r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251520" y="3007505"/>
            <a:ext cx="48965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Bölge 1: </a:t>
            </a:r>
            <a:r>
              <a:rPr lang="tr-TR" sz="2000" dirty="0" smtClean="0"/>
              <a:t>BDDK, SPK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Bölge 2: </a:t>
            </a:r>
            <a:r>
              <a:rPr lang="tr-TR" sz="2000" dirty="0" smtClean="0"/>
              <a:t>Ziraat Bankası, Halkbank, </a:t>
            </a:r>
          </a:p>
          <a:p>
            <a:r>
              <a:rPr lang="tr-TR" sz="2000" dirty="0" smtClean="0"/>
              <a:t>               Emlak Konut GYO, Vakıfbank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Bölge 3: </a:t>
            </a:r>
            <a:r>
              <a:rPr lang="tr-TR" sz="2000" dirty="0" smtClean="0"/>
              <a:t>Özel Proje Alanı – Akdeniz İnşaat (Rezidans, Ofis, Konferans Salonu)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Bölge 4: </a:t>
            </a:r>
            <a:r>
              <a:rPr lang="tr-TR" sz="2000" dirty="0" smtClean="0"/>
              <a:t>Kreş, Okul, Resmi Kurum</a:t>
            </a:r>
          </a:p>
          <a:p>
            <a:endParaRPr lang="tr-TR" sz="2000" dirty="0" smtClean="0"/>
          </a:p>
          <a:p>
            <a:r>
              <a:rPr lang="tr-TR" sz="2400" dirty="0" smtClean="0"/>
              <a:t>Toplam </a:t>
            </a:r>
            <a:r>
              <a:rPr lang="tr-TR" sz="2400" b="1" dirty="0" smtClean="0"/>
              <a:t>: 3.200.000m2 </a:t>
            </a:r>
            <a:r>
              <a:rPr lang="tr-TR" sz="2400" dirty="0" smtClean="0"/>
              <a:t>inşaat alanı.</a:t>
            </a:r>
          </a:p>
          <a:p>
            <a:r>
              <a:rPr lang="tr-TR" sz="2000" dirty="0" smtClean="0"/>
              <a:t>                 </a:t>
            </a:r>
            <a:endParaRPr lang="tr-TR" sz="2000" dirty="0"/>
          </a:p>
        </p:txBody>
      </p:sp>
      <p:pic>
        <p:nvPicPr>
          <p:cNvPr id="3074" name="Picture 2" descr="C:\Users\Gurkan Genc\Desktop\Finans merkezi sunum\Görseller\pl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280" y="792089"/>
            <a:ext cx="7164288" cy="537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2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Gurkan Genc\Desktop\Finans merkezi sunum\Görseller\görsel\ma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191" y="332656"/>
            <a:ext cx="8097417" cy="6073062"/>
          </a:xfrm>
          <a:prstGeom prst="rect">
            <a:avLst/>
          </a:prstGeom>
          <a:noFill/>
        </p:spPr>
      </p:pic>
      <p:pic>
        <p:nvPicPr>
          <p:cNvPr id="4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251520" y="221739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Akdeniz İnşaat Kapsamındaki İşler</a:t>
            </a:r>
          </a:p>
          <a:p>
            <a:r>
              <a:rPr lang="tr-TR" sz="2400" dirty="0" smtClean="0"/>
              <a:t>1)Ortak Alan İnşaat İşleri</a:t>
            </a:r>
            <a:endParaRPr lang="tr-TR" sz="2400" dirty="0" smtClean="0"/>
          </a:p>
        </p:txBody>
      </p:sp>
      <p:sp>
        <p:nvSpPr>
          <p:cNvPr id="8" name="7 Metin kutusu"/>
          <p:cNvSpPr txBox="1"/>
          <p:nvPr/>
        </p:nvSpPr>
        <p:spPr>
          <a:xfrm>
            <a:off x="251520" y="4431883"/>
            <a:ext cx="5400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 smtClean="0"/>
          </a:p>
          <a:p>
            <a:r>
              <a:rPr lang="tr-TR" sz="2400" dirty="0" smtClean="0"/>
              <a:t>-Tüm Finans Merkezinin Hafriyat İşleri   :</a:t>
            </a:r>
            <a:r>
              <a:rPr lang="tr-TR" sz="2400" b="1" dirty="0" smtClean="0"/>
              <a:t>8.500.000m3</a:t>
            </a:r>
            <a:endParaRPr lang="tr-TR" sz="2400" b="1" dirty="0" smtClean="0"/>
          </a:p>
          <a:p>
            <a:endParaRPr lang="tr-TR" sz="2400" dirty="0" smtClean="0"/>
          </a:p>
          <a:p>
            <a:r>
              <a:rPr lang="tr-TR" sz="2400" dirty="0" smtClean="0"/>
              <a:t>- Zemin İyileştirme İşleri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Gurkan Genc\Desktop\Finans merkezi sunum\Görseller\görsel\2.bölge ticari kes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43408"/>
            <a:ext cx="8448940" cy="633670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23528" y="36459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- Ortak kullanımdaki araç sirkülasyonunu sağlayacak yolların      bulunduğu katlara ait imalatlar.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32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urkan Genc\Desktop\Finans merkezi sunum\Görseller\görsel\2.bölge tica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0175" y="-1638182"/>
            <a:ext cx="11460767" cy="8595574"/>
          </a:xfrm>
          <a:prstGeom prst="rect">
            <a:avLst/>
          </a:prstGeom>
          <a:noFill/>
        </p:spPr>
      </p:pic>
      <p:pic>
        <p:nvPicPr>
          <p:cNvPr id="2050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395536" y="188640"/>
            <a:ext cx="7828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- Metro istasyonu inşaat işleri, yapısal ve bitkisel </a:t>
            </a:r>
            <a:r>
              <a:rPr lang="tr-TR" sz="2400" dirty="0" err="1" smtClean="0"/>
              <a:t>peysaj</a:t>
            </a:r>
            <a:r>
              <a:rPr lang="tr-TR" sz="2400" dirty="0" smtClean="0"/>
              <a:t> işleri.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85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56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genc\Desktop\Finans merkezi sunum\Görseller\İfm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10" y="662525"/>
            <a:ext cx="3360739" cy="327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genc\Desktop\Finans merkezi sunum\Görseller\CSBakan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1584176" cy="8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genc\Desktop\Finans merkezi sunum\Görseller\Emlak Konu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7192"/>
            <a:ext cx="1670522" cy="7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genc\Desktop\Finans merkezi sunum\Görseller\akdeni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89" y="5346234"/>
            <a:ext cx="2193871" cy="3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urkan Genc\Desktop\Finans merkezi sunum\Görseller\görsel\3.bölge kültürel plaz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04056"/>
            <a:ext cx="8508438" cy="6381328"/>
          </a:xfrm>
          <a:prstGeom prst="rect">
            <a:avLst/>
          </a:prstGeom>
          <a:noFill/>
        </p:spPr>
      </p:pic>
      <p:pic>
        <p:nvPicPr>
          <p:cNvPr id="2050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179512" y="332656"/>
            <a:ext cx="2449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2) Özel Proje Alanı</a:t>
            </a:r>
            <a:endParaRPr lang="en-US" sz="24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6732240" y="404664"/>
            <a:ext cx="1606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Rezidanslar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85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Gurkan Genc\Desktop\Finans merkezi sunum\Görseller\görsel\3.bölge plaz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" y="540121"/>
            <a:ext cx="8460351" cy="6345263"/>
          </a:xfrm>
          <a:prstGeom prst="rect">
            <a:avLst/>
          </a:prstGeom>
          <a:noFill/>
        </p:spPr>
      </p:pic>
      <p:pic>
        <p:nvPicPr>
          <p:cNvPr id="2050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Metin kutusu"/>
          <p:cNvSpPr txBox="1"/>
          <p:nvPr/>
        </p:nvSpPr>
        <p:spPr>
          <a:xfrm>
            <a:off x="6732240" y="40466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Ofisler</a:t>
            </a:r>
            <a:endParaRPr lang="en-US" sz="2400" dirty="0"/>
          </a:p>
        </p:txBody>
      </p:sp>
      <p:sp>
        <p:nvSpPr>
          <p:cNvPr id="6" name="4 Metin kutusu"/>
          <p:cNvSpPr txBox="1"/>
          <p:nvPr/>
        </p:nvSpPr>
        <p:spPr>
          <a:xfrm>
            <a:off x="179512" y="332656"/>
            <a:ext cx="2449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2) Özel Proje Alanı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85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Gurkan Genc\Desktop\Finans merkezi sunum\Görseller\görsel\konf güney görünüş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7205" y="1844825"/>
            <a:ext cx="10581733" cy="4536504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796136" y="404664"/>
            <a:ext cx="2498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Konferans Merkezi</a:t>
            </a:r>
            <a:endParaRPr lang="en-US" sz="2400" dirty="0"/>
          </a:p>
        </p:txBody>
      </p:sp>
      <p:sp>
        <p:nvSpPr>
          <p:cNvPr id="7" name="4 Metin kutusu"/>
          <p:cNvSpPr txBox="1"/>
          <p:nvPr/>
        </p:nvSpPr>
        <p:spPr>
          <a:xfrm>
            <a:off x="179512" y="332656"/>
            <a:ext cx="2449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2) Özel Proje Alanı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85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urkan Genc\Desktop\Finans merkezi sunum\Görseller\görsel\kapalıcarsi görünü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0061"/>
            <a:ext cx="8460432" cy="6345323"/>
          </a:xfrm>
          <a:prstGeom prst="rect">
            <a:avLst/>
          </a:prstGeom>
          <a:noFill/>
        </p:spPr>
      </p:pic>
      <p:pic>
        <p:nvPicPr>
          <p:cNvPr id="2050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6516216" y="404664"/>
            <a:ext cx="181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Ticari Alanlar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85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39552" y="548680"/>
            <a:ext cx="77122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 smtClean="0"/>
          </a:p>
          <a:p>
            <a:endParaRPr lang="tr-TR" sz="2000" dirty="0"/>
          </a:p>
          <a:p>
            <a:pPr marL="342900" indent="-342900">
              <a:buFontTx/>
              <a:buChar char="-"/>
            </a:pPr>
            <a:r>
              <a:rPr lang="tr-TR" sz="2400" dirty="0" smtClean="0"/>
              <a:t>Alt Yapı, </a:t>
            </a:r>
          </a:p>
          <a:p>
            <a:endParaRPr lang="tr-TR" sz="2400" dirty="0"/>
          </a:p>
          <a:p>
            <a:pPr marL="342900" indent="-342900">
              <a:buFontTx/>
              <a:buChar char="-"/>
            </a:pPr>
            <a:r>
              <a:rPr lang="tr-TR" sz="2400" dirty="0" smtClean="0"/>
              <a:t>Üst Yapı İşleri </a:t>
            </a:r>
          </a:p>
          <a:p>
            <a:endParaRPr lang="tr-TR" sz="2400" dirty="0" smtClean="0"/>
          </a:p>
          <a:p>
            <a:pPr marL="342900" indent="-342900">
              <a:buFontTx/>
              <a:buChar char="-"/>
            </a:pPr>
            <a:r>
              <a:rPr lang="tr-TR" sz="2400" dirty="0" smtClean="0"/>
              <a:t>Otopark (açık – kapalı)</a:t>
            </a:r>
          </a:p>
          <a:p>
            <a:pPr marL="342900" indent="-342900">
              <a:buFontTx/>
              <a:buChar char="-"/>
            </a:pPr>
            <a:endParaRPr lang="tr-TR" sz="2400" dirty="0" smtClean="0"/>
          </a:p>
          <a:p>
            <a:pPr marL="342900" indent="-342900">
              <a:buFontTx/>
              <a:buChar char="-"/>
            </a:pPr>
            <a:r>
              <a:rPr lang="tr-TR" sz="2400" dirty="0" smtClean="0"/>
              <a:t>Yenilenebilir </a:t>
            </a:r>
            <a:r>
              <a:rPr lang="tr-TR" sz="2400" dirty="0"/>
              <a:t>E</a:t>
            </a:r>
            <a:r>
              <a:rPr lang="tr-TR" sz="2400" dirty="0" smtClean="0"/>
              <a:t>nerji </a:t>
            </a:r>
            <a:r>
              <a:rPr lang="tr-TR" sz="2400" dirty="0"/>
              <a:t>S</a:t>
            </a:r>
            <a:r>
              <a:rPr lang="tr-TR" sz="2400" dirty="0" smtClean="0"/>
              <a:t>istemi </a:t>
            </a:r>
          </a:p>
          <a:p>
            <a:pPr marL="342900" indent="-342900">
              <a:buFontTx/>
              <a:buChar char="-"/>
            </a:pPr>
            <a:endParaRPr lang="tr-TR" sz="2400" dirty="0" smtClean="0"/>
          </a:p>
          <a:p>
            <a:r>
              <a:rPr lang="tr-TR" sz="2400" dirty="0" smtClean="0"/>
              <a:t>-    Evsel </a:t>
            </a:r>
            <a:r>
              <a:rPr lang="tr-TR" sz="2400" dirty="0"/>
              <a:t>A</a:t>
            </a:r>
            <a:r>
              <a:rPr lang="tr-TR" sz="2400" dirty="0" smtClean="0"/>
              <a:t>tıkların </a:t>
            </a:r>
            <a:r>
              <a:rPr lang="tr-TR" sz="2400" dirty="0"/>
              <a:t>G</a:t>
            </a:r>
            <a:r>
              <a:rPr lang="tr-TR" sz="2400" dirty="0" smtClean="0"/>
              <a:t>eri </a:t>
            </a:r>
            <a:r>
              <a:rPr lang="tr-TR" sz="2400" dirty="0"/>
              <a:t>D</a:t>
            </a:r>
            <a:r>
              <a:rPr lang="tr-TR" sz="2400" dirty="0" smtClean="0"/>
              <a:t>önüşüm ve Ayrıştırılması </a:t>
            </a:r>
            <a:r>
              <a:rPr lang="tr-TR" sz="2400" dirty="0"/>
              <a:t>İ</a:t>
            </a:r>
            <a:r>
              <a:rPr lang="tr-TR" sz="2400" dirty="0" smtClean="0"/>
              <a:t>şleri</a:t>
            </a:r>
          </a:p>
          <a:p>
            <a:endParaRPr lang="tr-TR" sz="2400" dirty="0" smtClean="0"/>
          </a:p>
          <a:p>
            <a:r>
              <a:rPr lang="tr-TR" sz="2400" dirty="0" smtClean="0"/>
              <a:t>-    Sosyal </a:t>
            </a:r>
            <a:r>
              <a:rPr lang="tr-TR" sz="2400" dirty="0"/>
              <a:t>A</a:t>
            </a:r>
            <a:r>
              <a:rPr lang="tr-TR" sz="2400" dirty="0" smtClean="0"/>
              <a:t>lanlar</a:t>
            </a:r>
          </a:p>
          <a:p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39552" y="900003"/>
            <a:ext cx="7712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 smtClean="0"/>
          </a:p>
          <a:p>
            <a:endParaRPr lang="tr-TR" sz="2000" dirty="0"/>
          </a:p>
          <a:p>
            <a:r>
              <a:rPr lang="tr-TR" sz="2400" dirty="0" smtClean="0"/>
              <a:t>Akdeniz İnşaat  olarak Emlak Konut GYO’ ya proje kapsamında arsa satış karşılığı toplam gelir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tr-TR" sz="2400" dirty="0" smtClean="0"/>
              <a:t> </a:t>
            </a:r>
            <a:r>
              <a:rPr lang="tr-TR" sz="2400" b="1" dirty="0" smtClean="0"/>
              <a:t>1.460.000.000 TL </a:t>
            </a:r>
            <a:r>
              <a:rPr lang="tr-TR" sz="2400" dirty="0" smtClean="0"/>
              <a:t>taahhüt edilmiştir.</a:t>
            </a:r>
          </a:p>
          <a:p>
            <a:endParaRPr lang="tr-TR" sz="2400" dirty="0"/>
          </a:p>
          <a:p>
            <a:r>
              <a:rPr lang="tr-TR" sz="2400" dirty="0" smtClean="0"/>
              <a:t>Proje kapsamında ortak alanlar için bedelsiz olarak  yapılacak yaklaşık </a:t>
            </a:r>
            <a:r>
              <a:rPr lang="en-US" sz="2400" b="1" dirty="0" smtClean="0"/>
              <a:t>480</a:t>
            </a:r>
            <a:r>
              <a:rPr lang="tr-TR" sz="2400" b="1" dirty="0" smtClean="0"/>
              <a:t>.000m2 </a:t>
            </a:r>
            <a:r>
              <a:rPr lang="tr-TR" sz="2400" dirty="0" smtClean="0"/>
              <a:t>inşaat işlerine ilave olarak toplam gelirden Emlak Konut GYO’ ya </a:t>
            </a:r>
            <a:r>
              <a:rPr lang="tr-TR" sz="2400" b="1" dirty="0" smtClean="0"/>
              <a:t>%6.15 </a:t>
            </a:r>
            <a:r>
              <a:rPr lang="tr-TR" sz="2400" dirty="0" smtClean="0"/>
              <a:t>oranında pay verilecektir. </a:t>
            </a:r>
          </a:p>
          <a:p>
            <a:endParaRPr lang="tr-TR" sz="2400" dirty="0"/>
          </a:p>
          <a:p>
            <a:r>
              <a:rPr lang="tr-TR" sz="2400" dirty="0" smtClean="0"/>
              <a:t>Taahhüt edilen proje</a:t>
            </a:r>
            <a:r>
              <a:rPr lang="en-US" sz="2400" dirty="0" smtClean="0"/>
              <a:t> </a:t>
            </a:r>
            <a:r>
              <a:rPr lang="en-US" sz="2400" dirty="0" err="1" smtClean="0"/>
              <a:t>teslim</a:t>
            </a:r>
            <a:r>
              <a:rPr lang="tr-TR" sz="2400" dirty="0" smtClean="0"/>
              <a:t> süresi</a:t>
            </a:r>
            <a:r>
              <a:rPr lang="tr-TR" sz="2400" b="1" dirty="0" smtClean="0"/>
              <a:t> 1300 </a:t>
            </a:r>
            <a:r>
              <a:rPr lang="tr-TR" sz="2400" dirty="0" smtClean="0"/>
              <a:t>gündür.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570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39552" y="548680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Proje Kapsamında </a:t>
            </a:r>
          </a:p>
          <a:p>
            <a:endParaRPr lang="tr-TR" sz="2400" b="1" dirty="0" smtClean="0"/>
          </a:p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- Ortak alan inşaat işleri : 471.300m2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- Özel proje alanı inşaat işleri : 361.700m2</a:t>
            </a:r>
          </a:p>
          <a:p>
            <a:endParaRPr lang="tr-TR" sz="2400" dirty="0"/>
          </a:p>
          <a:p>
            <a:r>
              <a:rPr lang="tr-TR" sz="2400" dirty="0" smtClean="0"/>
              <a:t>            </a:t>
            </a:r>
          </a:p>
          <a:p>
            <a:r>
              <a:rPr lang="tr-TR" sz="2400" b="1" dirty="0"/>
              <a:t> </a:t>
            </a:r>
            <a:r>
              <a:rPr lang="tr-TR" sz="2400" b="1" dirty="0" smtClean="0"/>
              <a:t>                           </a:t>
            </a:r>
          </a:p>
          <a:p>
            <a:r>
              <a:rPr lang="tr-TR" sz="2400" b="1" dirty="0"/>
              <a:t> </a:t>
            </a:r>
            <a:r>
              <a:rPr lang="tr-TR" sz="2400" b="1" dirty="0" smtClean="0"/>
              <a:t> Toplam: 833.000m2 inşaat alanı planlanmıştır.</a:t>
            </a:r>
          </a:p>
          <a:p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95536" y="776893"/>
            <a:ext cx="7856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Satış Hedefleri</a:t>
            </a:r>
          </a:p>
          <a:p>
            <a:endParaRPr lang="tr-TR" sz="2400" dirty="0"/>
          </a:p>
          <a:p>
            <a:r>
              <a:rPr lang="tr-TR" sz="2400" dirty="0" smtClean="0"/>
              <a:t>2014’ ün ilk çeyreğinde konut ve ofislerin satışa çıkması  planlanmaktadır.</a:t>
            </a:r>
          </a:p>
          <a:p>
            <a:endParaRPr lang="tr-TR" sz="2400" dirty="0"/>
          </a:p>
          <a:p>
            <a:r>
              <a:rPr lang="tr-TR" sz="2400" dirty="0" smtClean="0"/>
              <a:t>Toplam hedeflenen satış cirosu   : </a:t>
            </a:r>
            <a:r>
              <a:rPr lang="tr-TR" sz="2400" b="1" dirty="0" smtClean="0"/>
              <a:t>2.040.000.000 TL</a:t>
            </a:r>
            <a:r>
              <a:rPr lang="tr-TR" sz="2400" dirty="0" smtClean="0"/>
              <a:t>    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         (Güncel Dolar Kuru)               </a:t>
            </a:r>
            <a:r>
              <a:rPr lang="tr-TR" sz="2400" dirty="0" smtClean="0"/>
              <a:t>: </a:t>
            </a:r>
            <a:r>
              <a:rPr lang="tr-TR" sz="2400" b="1" dirty="0" smtClean="0"/>
              <a:t>1.133.000.000 USD</a:t>
            </a:r>
          </a:p>
          <a:p>
            <a:endParaRPr lang="tr-TR" sz="2400" dirty="0" smtClean="0"/>
          </a:p>
          <a:p>
            <a:r>
              <a:rPr lang="tr-TR" sz="2400" dirty="0" smtClean="0"/>
              <a:t>Hedeflenen satış rakamlarına ulaşıldığı taktirde Emlak Konut G.Y.O’ ya (biraz önce bahsedilen ve bedelsiz olarak yapılacak ortak alan inşaat işlerine ilaveten)  </a:t>
            </a:r>
            <a:r>
              <a:rPr lang="tr-TR" sz="2400" b="1" dirty="0" smtClean="0"/>
              <a:t>125.000.000 TL </a:t>
            </a:r>
            <a:r>
              <a:rPr lang="tr-TR" sz="2400" dirty="0" smtClean="0"/>
              <a:t>pay ödemesi yapılacaktır.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39552" y="704885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İş  Takvimi</a:t>
            </a:r>
          </a:p>
          <a:p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2013 ocak ayı itibarı ile hafriyat ve zemin işlerine başlanması planlanmaktadır.</a:t>
            </a:r>
          </a:p>
          <a:p>
            <a:endParaRPr lang="tr-TR" sz="2400" dirty="0"/>
          </a:p>
          <a:p>
            <a:r>
              <a:rPr lang="tr-TR" sz="2400" dirty="0" smtClean="0"/>
              <a:t>Hafriyat işleri için sözleşme taahhüdü 500 gün olmasına rağmen, 1 yıl içinde tamamlanması hedeflenmiştir. </a:t>
            </a:r>
          </a:p>
          <a:p>
            <a:endParaRPr lang="tr-TR" sz="2400" dirty="0"/>
          </a:p>
          <a:p>
            <a:endParaRPr lang="tr-TR" sz="2400" dirty="0" smtClean="0"/>
          </a:p>
          <a:p>
            <a:r>
              <a:rPr lang="tr-TR" sz="2400" dirty="0" smtClean="0"/>
              <a:t>Projenin tamamının ise 2016’nın ilk yarısında bitirilmesi taahhüt edilmiştir.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5536" y="783575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İstanbul Uluslararası </a:t>
            </a:r>
            <a:r>
              <a:rPr lang="tr-TR" sz="2400" dirty="0" smtClean="0"/>
              <a:t>Finans Merkezi’nin </a:t>
            </a:r>
            <a:r>
              <a:rPr lang="tr-TR" sz="2400" dirty="0"/>
              <a:t>hayata geçirilmesi, G20 üyesi ve dünyanın </a:t>
            </a:r>
            <a:r>
              <a:rPr lang="tr-TR" sz="2400" dirty="0" smtClean="0"/>
              <a:t>16. </a:t>
            </a:r>
            <a:r>
              <a:rPr lang="tr-TR" sz="2400" dirty="0"/>
              <a:t>büyük ekonomisine sahip olan </a:t>
            </a:r>
            <a:r>
              <a:rPr lang="tr-TR" sz="2400" dirty="0" smtClean="0"/>
              <a:t>Türkiye’nin  2023 </a:t>
            </a:r>
            <a:r>
              <a:rPr lang="tr-TR" sz="2400" dirty="0"/>
              <a:t>yılına kadar dünyanın en büyük  10 ekonomisinden biri olma hedefine ulaşmasında  önemli bir </a:t>
            </a:r>
            <a:r>
              <a:rPr lang="tr-TR" sz="2400" dirty="0" smtClean="0"/>
              <a:t>adım olacaktır. </a:t>
            </a:r>
            <a:endParaRPr lang="tr-TR" sz="2400" dirty="0"/>
          </a:p>
          <a:p>
            <a:endParaRPr lang="tr-TR" sz="2400" b="1" dirty="0"/>
          </a:p>
          <a:p>
            <a:r>
              <a:rPr lang="tr-TR" sz="2400" b="1" dirty="0" smtClean="0"/>
              <a:t>Ağaoğlu Şirketler Grubu olarak</a:t>
            </a:r>
            <a:r>
              <a:rPr lang="en-US" sz="2400" b="1" dirty="0" smtClean="0"/>
              <a:t>, </a:t>
            </a:r>
            <a:r>
              <a:rPr lang="tr-TR" sz="2400" b="1" dirty="0"/>
              <a:t>ü</a:t>
            </a:r>
            <a:r>
              <a:rPr lang="tr-TR" sz="2400" b="1" dirty="0" smtClean="0"/>
              <a:t>lkemizin </a:t>
            </a:r>
            <a:r>
              <a:rPr lang="tr-TR" sz="2400" b="1" dirty="0"/>
              <a:t>bu hedeflere </a:t>
            </a:r>
            <a:r>
              <a:rPr lang="tr-TR" sz="2400" b="1" dirty="0" smtClean="0"/>
              <a:t>ulaşmasında rol almak, </a:t>
            </a:r>
            <a:r>
              <a:rPr lang="tr-TR" sz="2400" b="1" dirty="0"/>
              <a:t>bizler için gurur verici bir </a:t>
            </a:r>
            <a:r>
              <a:rPr lang="tr-TR" sz="2400" b="1" dirty="0" smtClean="0"/>
              <a:t>olaydır.</a:t>
            </a:r>
          </a:p>
          <a:p>
            <a:endParaRPr lang="tr-TR" sz="2400" b="1" dirty="0"/>
          </a:p>
          <a:p>
            <a:r>
              <a:rPr lang="tr-TR" sz="2400" b="1" dirty="0" smtClean="0"/>
              <a:t>İstanbul Uluslararası Finans Merkezi’nin ülkemize, bölgemize ve finans dünyasına hayırlı olmasını temenni ederiz.</a:t>
            </a:r>
            <a:endParaRPr lang="tr-TR" sz="2400" b="1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2985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39552" y="980728"/>
            <a:ext cx="72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 smtClean="0"/>
              <a:t>Finans Merkezi Kavramı</a:t>
            </a:r>
          </a:p>
          <a:p>
            <a:r>
              <a:rPr lang="tr-TR" sz="2400" dirty="0" smtClean="0"/>
              <a:t>     - Nedir?</a:t>
            </a:r>
          </a:p>
          <a:p>
            <a:r>
              <a:rPr lang="tr-TR" sz="2400" dirty="0" smtClean="0"/>
              <a:t>     - Dünyadaki Örnekleri Nelerdir?</a:t>
            </a:r>
          </a:p>
          <a:p>
            <a:r>
              <a:rPr lang="tr-TR" sz="2400" dirty="0" smtClean="0"/>
              <a:t>     - İstanbul İçin Önemi Nedir?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2) Proje Tanıtım Filmi</a:t>
            </a:r>
          </a:p>
          <a:p>
            <a:r>
              <a:rPr lang="tr-TR" sz="2400" b="1" dirty="0"/>
              <a:t> </a:t>
            </a:r>
            <a:r>
              <a:rPr lang="tr-TR" sz="2400" b="1" dirty="0" smtClean="0"/>
              <a:t>                                </a:t>
            </a:r>
            <a:endParaRPr lang="tr-TR" sz="2400" dirty="0" smtClean="0"/>
          </a:p>
          <a:p>
            <a:r>
              <a:rPr lang="tr-TR" sz="2400" b="1" dirty="0" smtClean="0"/>
              <a:t>3) Proje Detayları</a:t>
            </a:r>
          </a:p>
          <a:p>
            <a:r>
              <a:rPr lang="tr-TR" sz="2400" dirty="0" smtClean="0"/>
              <a:t>     - Bölgeler</a:t>
            </a:r>
          </a:p>
          <a:p>
            <a:r>
              <a:rPr lang="tr-TR" sz="2400" dirty="0" smtClean="0"/>
              <a:t>     - Görseller</a:t>
            </a:r>
          </a:p>
          <a:p>
            <a:r>
              <a:rPr lang="tr-TR" sz="2400" dirty="0" smtClean="0"/>
              <a:t>     - Projeksiyon</a:t>
            </a:r>
          </a:p>
          <a:p>
            <a:r>
              <a:rPr lang="tr-TR" sz="2400" dirty="0" smtClean="0"/>
              <a:t>     - Satış Hedefleri</a:t>
            </a:r>
          </a:p>
          <a:p>
            <a:r>
              <a:rPr lang="tr-TR" sz="2400" dirty="0" smtClean="0"/>
              <a:t>     - İş takvimi                                     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832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ggenc\Desktop\Finans merkezi sunum\Görseller\BOOK 1 - MASTERPLAN_070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3528" y="476672"/>
            <a:ext cx="777686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b="1" dirty="0" smtClean="0"/>
          </a:p>
          <a:p>
            <a:r>
              <a:rPr lang="tr-TR" sz="2400" b="1" dirty="0" smtClean="0"/>
              <a:t>Finans Merkezi</a:t>
            </a:r>
          </a:p>
          <a:p>
            <a:endParaRPr lang="tr-TR" sz="2000" dirty="0" smtClean="0"/>
          </a:p>
          <a:p>
            <a:endParaRPr lang="tr-TR" sz="2400" dirty="0" smtClean="0"/>
          </a:p>
          <a:p>
            <a:r>
              <a:rPr lang="tr-TR" sz="2400" dirty="0" smtClean="0"/>
              <a:t>Bir kentin finansal kavramlarının yoğunlaştığı, yerel ve uluslararası banka ve kurumlarının geniş anlamda faaliyet gösterdiği , menkul değer alış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sat</a:t>
            </a:r>
            <a:r>
              <a:rPr lang="tr-TR" sz="2400" dirty="0" err="1" smtClean="0"/>
              <a:t>ışlarının</a:t>
            </a:r>
            <a:r>
              <a:rPr lang="tr-TR" sz="2400" dirty="0" smtClean="0"/>
              <a:t> yapıldığı bir bölgedir.</a:t>
            </a:r>
          </a:p>
          <a:p>
            <a:endParaRPr lang="tr-TR" sz="2400" dirty="0"/>
          </a:p>
          <a:p>
            <a:r>
              <a:rPr lang="tr-TR" sz="2400" dirty="0" smtClean="0"/>
              <a:t>İstanbul’un uluslararası finans merkezi olması </a:t>
            </a:r>
            <a:r>
              <a:rPr lang="en-US" sz="2400" dirty="0" smtClean="0"/>
              <a:t>, </a:t>
            </a:r>
            <a:r>
              <a:rPr lang="tr-TR" sz="2400" dirty="0" smtClean="0"/>
              <a:t>son zamanlarda ülkemizin ekonomi gündemini meşgul eden bir konu olmuştur. </a:t>
            </a:r>
          </a:p>
          <a:p>
            <a:endParaRPr lang="tr-TR" sz="2000" dirty="0" smtClean="0"/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1832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3528" y="476672"/>
            <a:ext cx="777686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b="1" dirty="0" smtClean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r>
              <a:rPr lang="tr-TR" sz="2400" dirty="0" smtClean="0"/>
              <a:t>Konunun önemi;  projenin Türkiye’nin finans sistemini ve finansal hizmetler sektörünü önemli oranda etkilemesinden, bunun yanında ülke ekonomisinin büyüme sürecinde itici bir güç  potansiyeli oluşturmasındandır.</a:t>
            </a:r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0803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39552" y="692696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r>
              <a:rPr lang="tr-TR" sz="2400" dirty="0" smtClean="0"/>
              <a:t>Doğaldır ki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tr-TR" sz="2400" dirty="0"/>
              <a:t>uluslararası finans merkezi olmak basit bazı arsa ve bina yatırımlarının yapılması ile sınırlı değildir.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Bir şehir uluslararası </a:t>
            </a:r>
            <a:r>
              <a:rPr lang="tr-TR" sz="2400" dirty="0"/>
              <a:t>f</a:t>
            </a:r>
            <a:r>
              <a:rPr lang="tr-TR" sz="2400" dirty="0" smtClean="0"/>
              <a:t>inans </a:t>
            </a:r>
            <a:r>
              <a:rPr lang="tr-TR" sz="2400" dirty="0"/>
              <a:t>m</a:t>
            </a:r>
            <a:r>
              <a:rPr lang="tr-TR" sz="2400" dirty="0" smtClean="0"/>
              <a:t>erkezi olarak anılmaya başlandığında yoğun bir sermaye girişi ile karşılaşmaktadır. Yerli ve yabancı yatırımcılar, finans kurumları ve buna bağlı yan sektörler burada  temsilcilikler açmaktadır.  </a:t>
            </a:r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765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39552" y="692696"/>
            <a:ext cx="75608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/>
          </a:p>
          <a:p>
            <a:endParaRPr lang="tr-TR" sz="2000" dirty="0" smtClean="0"/>
          </a:p>
          <a:p>
            <a:endParaRPr lang="tr-TR" sz="2400" dirty="0" smtClean="0"/>
          </a:p>
          <a:p>
            <a:r>
              <a:rPr lang="tr-TR" sz="2400" dirty="0" smtClean="0"/>
              <a:t>Şehir</a:t>
            </a:r>
            <a:r>
              <a:rPr lang="en-US" sz="2400" dirty="0" smtClean="0"/>
              <a:t>, </a:t>
            </a:r>
            <a:r>
              <a:rPr lang="tr-TR" sz="2400" dirty="0"/>
              <a:t>f</a:t>
            </a:r>
            <a:r>
              <a:rPr lang="tr-TR" sz="2400" dirty="0" smtClean="0"/>
              <a:t>inans </a:t>
            </a:r>
            <a:r>
              <a:rPr lang="tr-TR" sz="2400" dirty="0"/>
              <a:t>m</a:t>
            </a:r>
            <a:r>
              <a:rPr lang="tr-TR" sz="2400" dirty="0" smtClean="0"/>
              <a:t>erkezi haline geldiğinde artan yerli ve yabancı yatırımlar ekonomik büyüme ivmesine pozitif etki etmektedir. Bu etki ekonomide ve özellikle finans kesimine yeni iş olanakları getirmektedir.</a:t>
            </a:r>
          </a:p>
          <a:p>
            <a:endParaRPr lang="tr-TR" sz="2400" dirty="0"/>
          </a:p>
          <a:p>
            <a:r>
              <a:rPr lang="tr-TR" sz="2400" dirty="0" smtClean="0"/>
              <a:t>Finans merkeziyle birlikte pek çok yabancı finans kuruluşu</a:t>
            </a:r>
            <a:r>
              <a:rPr lang="en-US" sz="2400" dirty="0" smtClean="0"/>
              <a:t>,</a:t>
            </a:r>
            <a:r>
              <a:rPr lang="tr-TR" sz="2400" dirty="0" smtClean="0"/>
              <a:t> aynı sektördeki yerli kurumlarla rekabete girerken, bu rekabet  finansal sektörde verimliliği arttırmaktadır.</a:t>
            </a:r>
            <a:endParaRPr lang="tr-TR" sz="24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1415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76672"/>
            <a:ext cx="78488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City </a:t>
            </a:r>
            <a:r>
              <a:rPr lang="tr-TR" sz="2400" dirty="0"/>
              <a:t>of </a:t>
            </a:r>
            <a:r>
              <a:rPr lang="tr-TR" sz="2400" dirty="0" err="1" smtClean="0"/>
              <a:t>London’un</a:t>
            </a:r>
            <a:r>
              <a:rPr lang="tr-TR" sz="2400" dirty="0" smtClean="0"/>
              <a:t> </a:t>
            </a:r>
            <a:r>
              <a:rPr lang="tr-TR" sz="2400" dirty="0"/>
              <a:t>yaptığı araştırmada dünyanın en önemli </a:t>
            </a:r>
          </a:p>
          <a:p>
            <a:r>
              <a:rPr lang="tr-TR" sz="2400" dirty="0" smtClean="0"/>
              <a:t>10  </a:t>
            </a:r>
            <a:r>
              <a:rPr lang="tr-TR" sz="2400" dirty="0"/>
              <a:t>finans merkezi </a:t>
            </a:r>
            <a:r>
              <a:rPr lang="tr-TR" sz="2400" dirty="0" smtClean="0"/>
              <a:t>sırasıyla</a:t>
            </a:r>
            <a:r>
              <a:rPr lang="en-US" sz="2400" dirty="0" smtClean="0"/>
              <a:t>;</a:t>
            </a:r>
            <a:r>
              <a:rPr lang="tr-TR" sz="2400" dirty="0" smtClean="0"/>
              <a:t>  </a:t>
            </a:r>
            <a:r>
              <a:rPr lang="tr-TR" sz="2400" dirty="0"/>
              <a:t>Londra, New York, Singapur, Hong Kong, Zürih, Cenevre</a:t>
            </a:r>
            <a:r>
              <a:rPr lang="tr-TR" sz="2400" dirty="0" smtClean="0"/>
              <a:t>, Tokyo, </a:t>
            </a:r>
            <a:r>
              <a:rPr lang="tr-TR" sz="2400" dirty="0"/>
              <a:t>Chicago, Frankfurt ve </a:t>
            </a:r>
            <a:r>
              <a:rPr lang="tr-TR" sz="2400" dirty="0" smtClean="0"/>
              <a:t>Sydney’dir</a:t>
            </a:r>
            <a:r>
              <a:rPr lang="tr-TR" sz="2400" dirty="0"/>
              <a:t>. </a:t>
            </a:r>
          </a:p>
          <a:p>
            <a:endParaRPr lang="tr-TR" sz="2000" dirty="0"/>
          </a:p>
        </p:txBody>
      </p:sp>
      <p:pic>
        <p:nvPicPr>
          <p:cNvPr id="5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urkan Genc\Desktop\Finans merkezi sunum\Görseller\görsel\syd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948" y="2132856"/>
            <a:ext cx="2400267" cy="1800200"/>
          </a:xfrm>
          <a:prstGeom prst="rect">
            <a:avLst/>
          </a:prstGeom>
          <a:noFill/>
        </p:spPr>
      </p:pic>
      <p:pic>
        <p:nvPicPr>
          <p:cNvPr id="1027" name="Picture 3" descr="C:\Users\Gurkan Genc\Desktop\Finans merkezi sunum\Görseller\görsel\honk ko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1948" y="4005064"/>
            <a:ext cx="2400267" cy="1800200"/>
          </a:xfrm>
          <a:prstGeom prst="rect">
            <a:avLst/>
          </a:prstGeom>
          <a:noFill/>
        </p:spPr>
      </p:pic>
      <p:pic>
        <p:nvPicPr>
          <p:cNvPr id="1028" name="Picture 4" descr="C:\Users\Gurkan Genc\Desktop\Finans merkezi sunum\Görseller\görsel\chica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3" y="2132856"/>
            <a:ext cx="2400267" cy="1800200"/>
          </a:xfrm>
          <a:prstGeom prst="rect">
            <a:avLst/>
          </a:prstGeom>
          <a:noFill/>
        </p:spPr>
      </p:pic>
      <p:pic>
        <p:nvPicPr>
          <p:cNvPr id="1029" name="Picture 5" descr="C:\Users\Gurkan Genc\Desktop\Finans merkezi sunum\Görseller\görsel\frankfu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005064"/>
            <a:ext cx="2400267" cy="1800200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2411760" y="3568948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Sydney                                 Chicago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Frankfurt                            </a:t>
            </a:r>
            <a:r>
              <a:rPr lang="tr-TR" dirty="0" err="1" smtClean="0">
                <a:solidFill>
                  <a:schemeClr val="bg1"/>
                </a:solidFill>
              </a:rPr>
              <a:t>Honk</a:t>
            </a:r>
            <a:r>
              <a:rPr lang="tr-TR" dirty="0" smtClean="0">
                <a:solidFill>
                  <a:schemeClr val="bg1"/>
                </a:solidFill>
              </a:rPr>
              <a:t> Kong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genc\Desktop\Finans merkezi sunum\AGAOGLU_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1663552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23528" y="404664"/>
            <a:ext cx="78562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Dünyadaki Finans Merkezi  </a:t>
            </a:r>
            <a:r>
              <a:rPr lang="tr-TR" sz="2400" dirty="0"/>
              <a:t>örneklerine </a:t>
            </a:r>
            <a:r>
              <a:rPr lang="tr-TR" sz="2400" dirty="0" smtClean="0"/>
              <a:t>baktığımızda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tr-TR" sz="2400" dirty="0"/>
              <a:t>Londra  </a:t>
            </a:r>
            <a:r>
              <a:rPr lang="tr-TR" sz="2400" dirty="0" smtClean="0"/>
              <a:t>ve </a:t>
            </a:r>
            <a:r>
              <a:rPr lang="tr-TR" sz="2400" dirty="0"/>
              <a:t> </a:t>
            </a:r>
            <a:r>
              <a:rPr lang="tr-TR" sz="2400" dirty="0" smtClean="0"/>
              <a:t>New York’un diğer </a:t>
            </a:r>
            <a:r>
              <a:rPr lang="tr-TR" sz="2400" dirty="0"/>
              <a:t>şehirlere göre öne çıktığını  görüyoruz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     - Avrupa’nın </a:t>
            </a:r>
            <a:r>
              <a:rPr lang="tr-TR" sz="2400" dirty="0"/>
              <a:t>en büyük 500 şirketinin </a:t>
            </a:r>
            <a:r>
              <a:rPr lang="tr-TR" sz="2400" dirty="0" smtClean="0"/>
              <a:t>100 ’ü;</a:t>
            </a:r>
            <a:endParaRPr lang="tr-TR" sz="2400" dirty="0"/>
          </a:p>
          <a:p>
            <a:r>
              <a:rPr lang="tr-TR" sz="2400" dirty="0"/>
              <a:t>      </a:t>
            </a:r>
            <a:r>
              <a:rPr lang="tr-TR" sz="2400" dirty="0" smtClean="0"/>
              <a:t>- Dünyanın </a:t>
            </a:r>
            <a:r>
              <a:rPr lang="tr-TR" sz="2400" dirty="0"/>
              <a:t>en büyük finans </a:t>
            </a:r>
            <a:r>
              <a:rPr lang="tr-TR" sz="2400" dirty="0" smtClean="0"/>
              <a:t>şirketlerinin ¼’i;      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     - Dünyadaki </a:t>
            </a:r>
            <a:r>
              <a:rPr lang="tr-TR" sz="2400" dirty="0"/>
              <a:t>550 bankanın </a:t>
            </a:r>
            <a:r>
              <a:rPr lang="tr-TR" sz="2400" dirty="0" smtClean="0"/>
              <a:t>ve  170  </a:t>
            </a:r>
            <a:r>
              <a:rPr lang="tr-TR" sz="2400" dirty="0"/>
              <a:t>global menkul kıymet  </a:t>
            </a:r>
            <a:r>
              <a:rPr lang="tr-TR" sz="2400" dirty="0" smtClean="0"/>
              <a:t>                                                        </a:t>
            </a:r>
            <a:r>
              <a:rPr lang="tr-TR" sz="2400" dirty="0"/>
              <a:t> </a:t>
            </a:r>
            <a:r>
              <a:rPr lang="tr-TR" sz="2400" dirty="0" smtClean="0"/>
              <a:t>             kurumlarının </a:t>
            </a:r>
            <a:r>
              <a:rPr lang="tr-TR" sz="2400" dirty="0"/>
              <a:t>ofisleri  </a:t>
            </a:r>
            <a:r>
              <a:rPr lang="tr-TR" sz="2400" dirty="0" smtClean="0"/>
              <a:t>Londra’dadır.</a:t>
            </a:r>
            <a:endParaRPr lang="tr-TR" sz="2400" dirty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1026" name="Picture 2" descr="C:\Users\ggenc\Desktop\Finans merkezi sunum\Görseller\görsel\lond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608512" cy="34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3707904" y="5589240"/>
            <a:ext cx="83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Londra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660</TotalTime>
  <Words>946</Words>
  <Application>Microsoft Office PowerPoint</Application>
  <PresentationFormat>Ekran Gösterisi (4:3)</PresentationFormat>
  <Paragraphs>170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Bitişiklik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Gürkan Genç</dc:creator>
  <cp:lastModifiedBy>Öyküm Özdemir</cp:lastModifiedBy>
  <cp:revision>103</cp:revision>
  <dcterms:created xsi:type="dcterms:W3CDTF">2012-12-19T11:11:59Z</dcterms:created>
  <dcterms:modified xsi:type="dcterms:W3CDTF">2012-12-21T22:41:28Z</dcterms:modified>
</cp:coreProperties>
</file>